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6" r:id="rId5"/>
    <p:sldId id="277" r:id="rId6"/>
    <p:sldId id="278" r:id="rId7"/>
    <p:sldId id="279" r:id="rId8"/>
    <p:sldId id="262" r:id="rId9"/>
    <p:sldId id="263" r:id="rId10"/>
    <p:sldId id="264" r:id="rId11"/>
    <p:sldId id="280" r:id="rId12"/>
    <p:sldId id="265" r:id="rId13"/>
    <p:sldId id="266" r:id="rId14"/>
    <p:sldId id="267" r:id="rId15"/>
    <p:sldId id="268" r:id="rId16"/>
    <p:sldId id="269" r:id="rId17"/>
    <p:sldId id="27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207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ACUTE RESPIRATORY TRACT INFECTIONS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Reshma</a:t>
            </a:r>
            <a:r>
              <a:rPr lang="en-US" dirty="0" smtClean="0"/>
              <a:t> </a:t>
            </a:r>
            <a:r>
              <a:rPr lang="en-US" dirty="0" err="1" smtClean="0"/>
              <a:t>Reghu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Dept of Community medicine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acute respiratory infections- agent factors- vir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AGENTS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9081393"/>
              </p:ext>
            </p:extLst>
          </p:nvPr>
        </p:nvGraphicFramePr>
        <p:xfrm>
          <a:off x="457200" y="1600200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 GROUP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FEATURES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Chlamydia type B </a:t>
                      </a: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(Psittacosis)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Adults exposed to infected birds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Influenza-like illness and atypical pneumonia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Coxiella</a:t>
                      </a:r>
                      <a:r>
                        <a:rPr lang="en-IN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burnetti</a:t>
                      </a:r>
                      <a:r>
                        <a:rPr lang="en-IN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(Q fever)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Adults exposed to sheep and cattle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Atypical pneumonia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Mycoplasma </a:t>
                      </a:r>
                      <a:r>
                        <a:rPr lang="en-I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pneumoniae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 children and young adults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Febrile bronchitis and atypical pneumonia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4148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acute respiratory infection- host facto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049" y="0"/>
            <a:ext cx="913445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acute respiratory infection- host facto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"/>
            <a:ext cx="8839199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acute respiratory infections-  mode of transmiss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age result for control of acute respiratory infe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57" y="-14780"/>
            <a:ext cx="9105143" cy="6835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age result for acute respiratory infection- clinical assess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81" y="0"/>
            <a:ext cx="913445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Image result for acute respiratory infection- physical assess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468"/>
            <a:ext cx="9136680" cy="6859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IN" dirty="0"/>
              <a:t>Fast breathing is present when the respiratory rate is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60 breaths per minute </a:t>
            </a:r>
            <a:r>
              <a:rPr lang="en-IN" dirty="0"/>
              <a:t>or more in a child less </a:t>
            </a:r>
            <a:r>
              <a:rPr lang="en-IN" dirty="0" smtClean="0"/>
              <a:t>than 2 </a:t>
            </a:r>
            <a:r>
              <a:rPr lang="en-IN" dirty="0"/>
              <a:t>months of age</a:t>
            </a:r>
          </a:p>
          <a:p>
            <a:r>
              <a:rPr lang="en-IN" dirty="0">
                <a:solidFill>
                  <a:srgbClr val="FF0000"/>
                </a:solidFill>
              </a:rPr>
              <a:t>50 breaths per minute </a:t>
            </a:r>
            <a:r>
              <a:rPr lang="en-IN" dirty="0"/>
              <a:t>or more in a child </a:t>
            </a:r>
            <a:r>
              <a:rPr lang="en-IN" dirty="0" smtClean="0"/>
              <a:t>aged 2 </a:t>
            </a:r>
            <a:r>
              <a:rPr lang="en-IN" dirty="0"/>
              <a:t>months </a:t>
            </a:r>
            <a:r>
              <a:rPr lang="en-IN" dirty="0" err="1"/>
              <a:t>upto</a:t>
            </a:r>
            <a:r>
              <a:rPr lang="en-IN" dirty="0"/>
              <a:t> 12 months</a:t>
            </a:r>
          </a:p>
          <a:p>
            <a:r>
              <a:rPr lang="en-IN" dirty="0">
                <a:solidFill>
                  <a:srgbClr val="FF0000"/>
                </a:solidFill>
              </a:rPr>
              <a:t>40 breaths per minute </a:t>
            </a:r>
            <a:r>
              <a:rPr lang="en-IN" dirty="0"/>
              <a:t>or more in a child </a:t>
            </a:r>
            <a:r>
              <a:rPr lang="en-IN" dirty="0" smtClean="0"/>
              <a:t>aged 12 </a:t>
            </a:r>
            <a:r>
              <a:rPr lang="en-IN" dirty="0"/>
              <a:t>months </a:t>
            </a:r>
            <a:r>
              <a:rPr lang="en-IN" dirty="0" err="1"/>
              <a:t>upto</a:t>
            </a:r>
            <a:r>
              <a:rPr lang="en-IN" dirty="0"/>
              <a:t> 5 years.</a:t>
            </a:r>
          </a:p>
        </p:txBody>
      </p:sp>
    </p:spTree>
    <p:extLst>
      <p:ext uri="{BB962C8B-B14F-4D97-AF65-F5344CB8AC3E}">
        <p14:creationId xmlns:p14="http://schemas.microsoft.com/office/powerpoint/2010/main" xmlns="" val="3667355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CLASSIFICATION OF ILLNESS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A. </a:t>
            </a:r>
            <a:r>
              <a:rPr lang="en-IN" b="1" dirty="0" smtClean="0"/>
              <a:t>Child </a:t>
            </a:r>
            <a:r>
              <a:rPr lang="en-IN" b="1" dirty="0"/>
              <a:t>aged 2 months </a:t>
            </a:r>
            <a:r>
              <a:rPr lang="en-IN" b="1" dirty="0" err="1"/>
              <a:t>upto</a:t>
            </a:r>
            <a:r>
              <a:rPr lang="en-IN" b="1" dirty="0"/>
              <a:t> 5 </a:t>
            </a:r>
            <a:r>
              <a:rPr lang="en-IN" b="1" dirty="0" smtClean="0"/>
              <a:t>years</a:t>
            </a:r>
          </a:p>
          <a:p>
            <a:pPr marL="0" indent="0">
              <a:buNone/>
            </a:pPr>
            <a:r>
              <a:rPr lang="en-IN" dirty="0" smtClean="0"/>
              <a:t>I</a:t>
            </a:r>
            <a:r>
              <a:rPr lang="en-IN" dirty="0"/>
              <a:t>. Very severe disease</a:t>
            </a:r>
          </a:p>
          <a:p>
            <a:pPr marL="0" indent="0">
              <a:buNone/>
            </a:pPr>
            <a:r>
              <a:rPr lang="en-IN" dirty="0"/>
              <a:t>II. Severe pneumonia</a:t>
            </a:r>
          </a:p>
          <a:p>
            <a:pPr marL="0" indent="0">
              <a:buNone/>
            </a:pPr>
            <a:r>
              <a:rPr lang="en-IN" dirty="0"/>
              <a:t>III. Pneumonia (not </a:t>
            </a:r>
            <a:r>
              <a:rPr lang="en-IN" dirty="0" smtClean="0"/>
              <a:t>severe)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IV. No pneumonia : cough or cold</a:t>
            </a:r>
          </a:p>
        </p:txBody>
      </p:sp>
    </p:spTree>
    <p:extLst>
      <p:ext uri="{BB962C8B-B14F-4D97-AF65-F5344CB8AC3E}">
        <p14:creationId xmlns:p14="http://schemas.microsoft.com/office/powerpoint/2010/main" xmlns="" val="144473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 result for acute respiratory infections introdu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732" y="-1"/>
            <a:ext cx="9155731" cy="687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I. </a:t>
            </a:r>
            <a:r>
              <a:rPr lang="en-IN" b="1" dirty="0"/>
              <a:t>Very severe disease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85679917"/>
              </p:ext>
            </p:extLst>
          </p:nvPr>
        </p:nvGraphicFramePr>
        <p:xfrm>
          <a:off x="457200" y="1600200"/>
          <a:ext cx="8229600" cy="473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1676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SIGNS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Not able to drink,</a:t>
                      </a:r>
                    </a:p>
                    <a:p>
                      <a:r>
                        <a:rPr lang="en-IN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Convulsions</a:t>
                      </a:r>
                    </a:p>
                    <a:p>
                      <a:r>
                        <a:rPr lang="en-IN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Abnormally sleepy or difficult to wake</a:t>
                      </a:r>
                    </a:p>
                    <a:p>
                      <a:r>
                        <a:rPr lang="en-IN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Stridor in calm child, or</a:t>
                      </a:r>
                    </a:p>
                    <a:p>
                      <a:r>
                        <a:rPr lang="en-IN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Severe malnutrition</a:t>
                      </a:r>
                      <a:endParaRPr lang="en-IN" sz="2400" dirty="0"/>
                    </a:p>
                  </a:txBody>
                  <a:tcPr/>
                </a:tc>
              </a:tr>
              <a:tr h="5314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CLASSIFICATION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VERY SEVERE DISEASE</a:t>
                      </a:r>
                      <a:endParaRPr lang="en-IN" sz="2400" dirty="0"/>
                    </a:p>
                  </a:txBody>
                  <a:tcPr/>
                </a:tc>
              </a:tr>
              <a:tr h="209649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TREATMENT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 URGENTLY to hospital</a:t>
                      </a:r>
                    </a:p>
                    <a:p>
                      <a:r>
                        <a:rPr lang="en-IN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 first dose of an antibiotic</a:t>
                      </a:r>
                    </a:p>
                    <a:p>
                      <a:r>
                        <a:rPr lang="en-IN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 fever, if present</a:t>
                      </a:r>
                    </a:p>
                    <a:p>
                      <a:r>
                        <a:rPr lang="en-IN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 wheezing, if present</a:t>
                      </a:r>
                    </a:p>
                    <a:p>
                      <a:r>
                        <a:rPr lang="en-IN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cerebral malaria i,;&gt; possible, give an antimalarial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261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6265589"/>
              </p:ext>
            </p:extLst>
          </p:nvPr>
        </p:nvGraphicFramePr>
        <p:xfrm>
          <a:off x="0" y="685800"/>
          <a:ext cx="8915400" cy="65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133600"/>
                <a:gridCol w="27432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Chest </a:t>
                      </a:r>
                      <a:r>
                        <a:rPr lang="en-I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indrawing</a:t>
                      </a:r>
                      <a:endParaRPr lang="en-IN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(if also recurrent wheezing, go directly to treat wheezing)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 chest </a:t>
                      </a:r>
                      <a:r>
                        <a:rPr lang="en-I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indrawing</a:t>
                      </a:r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and fast breathing (50 per minute or more if child 2 months </a:t>
                      </a:r>
                      <a:r>
                        <a:rPr lang="en-I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upto</a:t>
                      </a:r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12 months; 40 per minute  or more if child  12 months </a:t>
                      </a:r>
                      <a:r>
                        <a:rPr lang="en-I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upto</a:t>
                      </a:r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5 years}.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 chest </a:t>
                      </a:r>
                      <a:r>
                        <a:rPr lang="en-I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indrawing</a:t>
                      </a:r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and No fast breathing (Less than 50 per minute if child 2 months up to 12 months; Less than 40 per minute if child is 12 months up to 5 years)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CLASSIFY 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SEVERE PNUEMONIA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PNEMONIA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PNEUMONIA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 URGENTLY to hospital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 first dose of an antibiotic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 fever, if present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 wheezing, if present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(if referral is not feasible, treat with an antibiotic and follow closely)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Advise mother to give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home care.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 an antibiotic</a:t>
                      </a:r>
                      <a:endParaRPr lang="en-IN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 fever, if present.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 wheezing, if present.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Advise mother to return with child in 2 days for reassessment, or earlier if the child is getting worse.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coughing more than 30 days, refer for assessment.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 and treat ear problem or sore throat, if present.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 and treat other problems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Advise mother to give home care.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 fever, if present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 wheezing, if present.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9788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IN" sz="3200" b="1" dirty="0"/>
              <a:t>B. Classifying illness of young infant</a:t>
            </a:r>
            <a:endParaRPr lang="en-IN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6880133"/>
              </p:ext>
            </p:extLst>
          </p:nvPr>
        </p:nvGraphicFramePr>
        <p:xfrm>
          <a:off x="0" y="685800"/>
          <a:ext cx="9144000" cy="617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286000"/>
                <a:gridCol w="2362200"/>
                <a:gridCol w="3124200"/>
              </a:tblGrid>
              <a:tr h="2438264">
                <a:tc>
                  <a:txBody>
                    <a:bodyPr/>
                    <a:lstStyle/>
                    <a:p>
                      <a:r>
                        <a:rPr lang="en-US" dirty="0" smtClean="0"/>
                        <a:t>SIGNS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Stopped feeding well,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Convulsions,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Abnormally sleepy or difficult to wake,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Stridor in calm child,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Wheezing, or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Fever or low body temperature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Severe chest </a:t>
                      </a:r>
                      <a:r>
                        <a:rPr lang="en-I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indrawing</a:t>
                      </a:r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or Fast breathing  (60 per minute or more)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 severe chest </a:t>
                      </a:r>
                      <a:r>
                        <a:rPr lang="en-I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indrawing</a:t>
                      </a:r>
                      <a:r>
                        <a:rPr lang="en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and No fast breathing (less than 60 per minute)</a:t>
                      </a:r>
                      <a:endParaRPr lang="en-IN" dirty="0"/>
                    </a:p>
                  </a:txBody>
                  <a:tcPr/>
                </a:tc>
              </a:tr>
              <a:tr h="509084">
                <a:tc>
                  <a:txBody>
                    <a:bodyPr/>
                    <a:lstStyle/>
                    <a:p>
                      <a:r>
                        <a:rPr lang="en-US" dirty="0" smtClean="0"/>
                        <a:t>CLASSIFY 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SEVERE PNUEMONIA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PNEMONIA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PNEUMONIA</a:t>
                      </a:r>
                      <a:endParaRPr lang="en-IN" dirty="0"/>
                    </a:p>
                  </a:txBody>
                  <a:tcPr/>
                </a:tc>
              </a:tr>
              <a:tr h="3224851"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 URGENTLY to hospital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Keep young infant warm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 first dose of an antibiotic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 URGENTLY to hospital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Keep young infant warm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 first dose of an antibiotic</a:t>
                      </a:r>
                      <a:endParaRPr lang="en-IN" dirty="0" smtClean="0"/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(lf referral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not feasible, treat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 an antibiotic and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 closely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Advise mother to give the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following home care :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Keep young infant warm.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Breast-feed frequently.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Clear nose if it interferes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 feeding.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 quickly </a:t>
                      </a:r>
                      <a:r>
                        <a:rPr lang="en-IN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if: Breathing</a:t>
                      </a:r>
                      <a:endParaRPr lang="en-IN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becomes difficult,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Breathing becomes fast,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Feeding becomes a problem</a:t>
                      </a:r>
                    </a:p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young infant becomes sick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610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acute respiratory infections problem state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pPr algn="just"/>
            <a:r>
              <a:rPr lang="en-IN" dirty="0"/>
              <a:t>ARI is an important cause of morbidity in the children.</a:t>
            </a:r>
          </a:p>
          <a:p>
            <a:pPr algn="just"/>
            <a:r>
              <a:rPr lang="en-IN" dirty="0"/>
              <a:t>C</a:t>
            </a:r>
            <a:r>
              <a:rPr lang="en-IN" dirty="0" smtClean="0"/>
              <a:t>hildren </a:t>
            </a:r>
            <a:r>
              <a:rPr lang="en-IN" dirty="0">
                <a:solidFill>
                  <a:srgbClr val="FF0000"/>
                </a:solidFill>
              </a:rPr>
              <a:t>below 5 years of age suffer </a:t>
            </a:r>
            <a:r>
              <a:rPr lang="en-IN" dirty="0" smtClean="0">
                <a:solidFill>
                  <a:srgbClr val="FF0000"/>
                </a:solidFill>
              </a:rPr>
              <a:t>about 5 </a:t>
            </a:r>
            <a:r>
              <a:rPr lang="en-IN" dirty="0">
                <a:solidFill>
                  <a:srgbClr val="FF0000"/>
                </a:solidFill>
              </a:rPr>
              <a:t>episodes of ARI per child per year</a:t>
            </a:r>
            <a:r>
              <a:rPr lang="en-IN" dirty="0"/>
              <a:t>, thus accounting </a:t>
            </a:r>
            <a:r>
              <a:rPr lang="en-IN" dirty="0" smtClean="0"/>
              <a:t>for about </a:t>
            </a:r>
            <a:r>
              <a:rPr lang="en-IN" dirty="0">
                <a:solidFill>
                  <a:srgbClr val="FF0000"/>
                </a:solidFill>
              </a:rPr>
              <a:t>238 million </a:t>
            </a:r>
            <a:r>
              <a:rPr lang="en-IN" dirty="0"/>
              <a:t>attacks. </a:t>
            </a:r>
            <a:endParaRPr lang="en-IN" dirty="0" smtClean="0"/>
          </a:p>
          <a:p>
            <a:pPr algn="just"/>
            <a:r>
              <a:rPr lang="en-IN" dirty="0" smtClean="0"/>
              <a:t>ARI is responsible </a:t>
            </a:r>
            <a:r>
              <a:rPr lang="en-IN" dirty="0"/>
              <a:t>for about </a:t>
            </a:r>
            <a:r>
              <a:rPr lang="en-IN" dirty="0">
                <a:solidFill>
                  <a:srgbClr val="FF0000"/>
                </a:solidFill>
              </a:rPr>
              <a:t>30-50</a:t>
            </a:r>
            <a:r>
              <a:rPr lang="en-IN" dirty="0"/>
              <a:t> per cent of visits to </a:t>
            </a:r>
            <a:r>
              <a:rPr lang="en-IN" dirty="0" smtClean="0"/>
              <a:t>health facilities </a:t>
            </a:r>
            <a:r>
              <a:rPr lang="en-IN" dirty="0"/>
              <a:t>and for about </a:t>
            </a:r>
            <a:r>
              <a:rPr lang="en-IN" dirty="0">
                <a:solidFill>
                  <a:srgbClr val="FF0000"/>
                </a:solidFill>
              </a:rPr>
              <a:t>20-40</a:t>
            </a:r>
            <a:r>
              <a:rPr lang="en-IN" dirty="0"/>
              <a:t> per cent of admissions </a:t>
            </a:r>
            <a:r>
              <a:rPr lang="en-IN" dirty="0" smtClean="0"/>
              <a:t>to hospitals</a:t>
            </a:r>
            <a:r>
              <a:rPr lang="en-IN" i="1" dirty="0" smtClean="0"/>
              <a:t>. 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is also a leading cause of </a:t>
            </a:r>
            <a:r>
              <a:rPr lang="en-IN" dirty="0" smtClean="0"/>
              <a:t>disabilities including </a:t>
            </a:r>
            <a:r>
              <a:rPr lang="en-IN" dirty="0"/>
              <a:t>deafness as a </a:t>
            </a:r>
            <a:r>
              <a:rPr lang="en-IN" dirty="0" err="1"/>
              <a:t>sequelae</a:t>
            </a:r>
            <a:r>
              <a:rPr lang="en-IN" dirty="0"/>
              <a:t> of otitis </a:t>
            </a:r>
            <a:r>
              <a:rPr lang="en-IN" dirty="0" smtClean="0"/>
              <a:t>media.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1424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943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Pneumonia kills more children than any other </a:t>
            </a:r>
            <a:r>
              <a:rPr lang="en-IN" dirty="0" smtClean="0"/>
              <a:t>disease (more </a:t>
            </a:r>
            <a:r>
              <a:rPr lang="en-IN" dirty="0"/>
              <a:t>than AIDS, malaria and measles combined). </a:t>
            </a:r>
            <a:endParaRPr lang="en-IN" dirty="0" smtClean="0"/>
          </a:p>
          <a:p>
            <a:pPr algn="just"/>
            <a:r>
              <a:rPr lang="en-IN" dirty="0" smtClean="0"/>
              <a:t>More</a:t>
            </a:r>
            <a:r>
              <a:rPr lang="en-IN" dirty="0"/>
              <a:t> </a:t>
            </a:r>
            <a:r>
              <a:rPr lang="en-IN" dirty="0" smtClean="0"/>
              <a:t>than </a:t>
            </a:r>
            <a:r>
              <a:rPr lang="en-IN" dirty="0">
                <a:solidFill>
                  <a:srgbClr val="FF0000"/>
                </a:solidFill>
              </a:rPr>
              <a:t>1.1 million under 5 years of age </a:t>
            </a:r>
            <a:r>
              <a:rPr lang="en-IN" dirty="0"/>
              <a:t>children die </a:t>
            </a:r>
            <a:r>
              <a:rPr lang="en-IN" dirty="0" smtClean="0"/>
              <a:t>from pneumonia </a:t>
            </a:r>
            <a:r>
              <a:rPr lang="en-IN" dirty="0"/>
              <a:t>each year, accounting for almost </a:t>
            </a:r>
            <a:r>
              <a:rPr lang="en-IN" dirty="0">
                <a:solidFill>
                  <a:srgbClr val="FF0000"/>
                </a:solidFill>
              </a:rPr>
              <a:t>17 per </a:t>
            </a:r>
            <a:r>
              <a:rPr lang="en-IN" dirty="0" smtClean="0">
                <a:solidFill>
                  <a:srgbClr val="FF0000"/>
                </a:solidFill>
              </a:rPr>
              <a:t>cent </a:t>
            </a:r>
            <a:r>
              <a:rPr lang="en-IN" dirty="0" smtClean="0"/>
              <a:t>under-five </a:t>
            </a:r>
            <a:r>
              <a:rPr lang="en-IN" dirty="0"/>
              <a:t>deaths worldwide. </a:t>
            </a:r>
          </a:p>
          <a:p>
            <a:pPr algn="just"/>
            <a:r>
              <a:rPr lang="en-IN" i="1" dirty="0" smtClean="0"/>
              <a:t> </a:t>
            </a:r>
            <a:r>
              <a:rPr lang="en-IN" i="1" dirty="0">
                <a:solidFill>
                  <a:srgbClr val="FF0000"/>
                </a:solidFill>
              </a:rPr>
              <a:t>Streptococcus </a:t>
            </a:r>
            <a:r>
              <a:rPr lang="en-IN" i="1" dirty="0" err="1">
                <a:solidFill>
                  <a:srgbClr val="FF0000"/>
                </a:solidFill>
              </a:rPr>
              <a:t>pneumoniae</a:t>
            </a:r>
            <a:r>
              <a:rPr lang="en-IN" i="1" dirty="0">
                <a:solidFill>
                  <a:srgbClr val="FF0000"/>
                </a:solidFill>
              </a:rPr>
              <a:t> </a:t>
            </a:r>
            <a:r>
              <a:rPr lang="en-IN" dirty="0"/>
              <a:t>is a major </a:t>
            </a:r>
            <a:r>
              <a:rPr lang="en-IN" dirty="0" smtClean="0"/>
              <a:t>cause of </a:t>
            </a:r>
            <a:r>
              <a:rPr lang="en-IN" dirty="0"/>
              <a:t>illness and death in children, as well as in adults.</a:t>
            </a:r>
          </a:p>
          <a:p>
            <a:pPr algn="just"/>
            <a:r>
              <a:rPr lang="en-IN" dirty="0"/>
              <a:t>According to a WHO estimate, about </a:t>
            </a:r>
            <a:r>
              <a:rPr lang="en-IN" dirty="0">
                <a:solidFill>
                  <a:srgbClr val="FF0000"/>
                </a:solidFill>
              </a:rPr>
              <a:t>1.6 million </a:t>
            </a:r>
            <a:r>
              <a:rPr lang="en-IN" dirty="0"/>
              <a:t>cases </a:t>
            </a:r>
            <a:r>
              <a:rPr lang="en-IN" dirty="0" smtClean="0"/>
              <a:t>of fatal </a:t>
            </a:r>
            <a:r>
              <a:rPr lang="en-IN" dirty="0"/>
              <a:t>pneumococcal disease occur worldwide, mostly </a:t>
            </a:r>
            <a:r>
              <a:rPr lang="en-IN" dirty="0" smtClean="0"/>
              <a:t>in infants </a:t>
            </a:r>
            <a:r>
              <a:rPr lang="en-IN" dirty="0"/>
              <a:t>and </a:t>
            </a:r>
            <a:r>
              <a:rPr lang="en-IN" dirty="0" smtClean="0"/>
              <a:t>elderly.  </a:t>
            </a:r>
          </a:p>
          <a:p>
            <a:pPr algn="just"/>
            <a:r>
              <a:rPr lang="en-IN" dirty="0" smtClean="0"/>
              <a:t>Moreover</a:t>
            </a:r>
            <a:r>
              <a:rPr lang="en-IN" dirty="0"/>
              <a:t>, only </a:t>
            </a:r>
            <a:r>
              <a:rPr lang="en-IN" dirty="0">
                <a:solidFill>
                  <a:srgbClr val="FF0000"/>
                </a:solidFill>
              </a:rPr>
              <a:t>34 </a:t>
            </a:r>
            <a:r>
              <a:rPr lang="en-IN" dirty="0"/>
              <a:t>per cent of children </a:t>
            </a:r>
            <a:r>
              <a:rPr lang="en-IN" dirty="0" smtClean="0"/>
              <a:t>with suspected </a:t>
            </a:r>
            <a:r>
              <a:rPr lang="en-IN" dirty="0"/>
              <a:t>pneumonia received antibiotics during </a:t>
            </a:r>
            <a:r>
              <a:rPr lang="en-IN" dirty="0" smtClean="0"/>
              <a:t>2012</a:t>
            </a:r>
            <a:r>
              <a:rPr lang="en-IN" i="1" dirty="0" smtClean="0"/>
              <a:t>.</a:t>
            </a:r>
            <a:endParaRPr lang="en-IN" i="1" dirty="0"/>
          </a:p>
          <a:p>
            <a:pPr algn="just"/>
            <a:r>
              <a:rPr lang="en-IN" dirty="0"/>
              <a:t>Likewise, </a:t>
            </a:r>
            <a:r>
              <a:rPr lang="en-IN" i="1" dirty="0" err="1" smtClean="0">
                <a:solidFill>
                  <a:srgbClr val="FF0000"/>
                </a:solidFill>
              </a:rPr>
              <a:t>haemophi</a:t>
            </a:r>
            <a:r>
              <a:rPr lang="en-IN" i="1" dirty="0" err="1">
                <a:solidFill>
                  <a:srgbClr val="FF0000"/>
                </a:solidFill>
              </a:rPr>
              <a:t>l</a:t>
            </a:r>
            <a:r>
              <a:rPr lang="en-IN" i="1" dirty="0" err="1" smtClean="0">
                <a:solidFill>
                  <a:srgbClr val="FF0000"/>
                </a:solidFill>
              </a:rPr>
              <a:t>us</a:t>
            </a:r>
            <a:r>
              <a:rPr lang="en-IN" i="1" dirty="0" smtClean="0">
                <a:solidFill>
                  <a:srgbClr val="FF0000"/>
                </a:solidFill>
              </a:rPr>
              <a:t> </a:t>
            </a:r>
            <a:r>
              <a:rPr lang="en-IN" i="1" dirty="0" err="1" smtClean="0">
                <a:solidFill>
                  <a:srgbClr val="FF0000"/>
                </a:solidFill>
              </a:rPr>
              <a:t>inf</a:t>
            </a:r>
            <a:r>
              <a:rPr lang="en-IN" i="1" dirty="0" err="1">
                <a:solidFill>
                  <a:srgbClr val="FF0000"/>
                </a:solidFill>
              </a:rPr>
              <a:t>l</a:t>
            </a:r>
            <a:r>
              <a:rPr lang="en-IN" i="1" dirty="0" err="1" smtClean="0">
                <a:solidFill>
                  <a:srgbClr val="FF0000"/>
                </a:solidFill>
              </a:rPr>
              <a:t>uenzae</a:t>
            </a:r>
            <a:r>
              <a:rPr lang="en-IN" i="1" dirty="0" smtClean="0">
                <a:solidFill>
                  <a:srgbClr val="FF0000"/>
                </a:solidFill>
              </a:rPr>
              <a:t> </a:t>
            </a:r>
            <a:r>
              <a:rPr lang="en-IN" dirty="0">
                <a:solidFill>
                  <a:srgbClr val="FF0000"/>
                </a:solidFill>
              </a:rPr>
              <a:t>type B (</a:t>
            </a:r>
            <a:r>
              <a:rPr lang="en-IN" dirty="0" err="1" smtClean="0">
                <a:solidFill>
                  <a:srgbClr val="FF0000"/>
                </a:solidFill>
              </a:rPr>
              <a:t>Hib</a:t>
            </a:r>
            <a:r>
              <a:rPr lang="en-IN" dirty="0" smtClean="0">
                <a:solidFill>
                  <a:srgbClr val="FF0000"/>
                </a:solidFill>
              </a:rPr>
              <a:t>) </a:t>
            </a:r>
            <a:r>
              <a:rPr lang="en-IN" dirty="0"/>
              <a:t>bacteria </a:t>
            </a:r>
            <a:r>
              <a:rPr lang="en-IN" dirty="0" smtClean="0"/>
              <a:t>is estimated </a:t>
            </a:r>
            <a:r>
              <a:rPr lang="en-IN" dirty="0"/>
              <a:t>to cause 3 million cases of severe pneumonia </a:t>
            </a:r>
            <a:r>
              <a:rPr lang="en-IN" dirty="0" smtClean="0"/>
              <a:t>and meningitis</a:t>
            </a:r>
            <a:r>
              <a:rPr lang="en-IN" dirty="0"/>
              <a:t>, and approximately 386,000 deaths per year </a:t>
            </a:r>
            <a:r>
              <a:rPr lang="en-IN" dirty="0" smtClean="0"/>
              <a:t>in children </a:t>
            </a:r>
            <a:r>
              <a:rPr lang="en-IN" dirty="0"/>
              <a:t>under 5 years of age</a:t>
            </a:r>
          </a:p>
        </p:txBody>
      </p:sp>
    </p:spTree>
    <p:extLst>
      <p:ext uri="{BB962C8B-B14F-4D97-AF65-F5344CB8AC3E}">
        <p14:creationId xmlns:p14="http://schemas.microsoft.com/office/powerpoint/2010/main" xmlns="" val="197937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364163"/>
          </a:xfrm>
        </p:spPr>
        <p:txBody>
          <a:bodyPr>
            <a:normAutofit fontScale="85000" lnSpcReduction="10000"/>
          </a:bodyPr>
          <a:lstStyle/>
          <a:p>
            <a:r>
              <a:rPr lang="en-IN" dirty="0"/>
              <a:t>In India, in the states and districts with high infant </a:t>
            </a:r>
            <a:r>
              <a:rPr lang="en-IN" dirty="0" smtClean="0"/>
              <a:t>and child </a:t>
            </a:r>
            <a:r>
              <a:rPr lang="en-IN" dirty="0"/>
              <a:t>mortality rates, ARI is one of the major causes </a:t>
            </a:r>
            <a:r>
              <a:rPr lang="en-IN" dirty="0" smtClean="0"/>
              <a:t>of death.</a:t>
            </a:r>
          </a:p>
          <a:p>
            <a:r>
              <a:rPr lang="en-IN" dirty="0" smtClean="0"/>
              <a:t> </a:t>
            </a:r>
            <a:r>
              <a:rPr lang="en-IN" dirty="0"/>
              <a:t>ARI is also one of the major reasons for </a:t>
            </a:r>
            <a:r>
              <a:rPr lang="en-IN" dirty="0" smtClean="0"/>
              <a:t>which children </a:t>
            </a:r>
            <a:r>
              <a:rPr lang="en-IN" dirty="0"/>
              <a:t>are brought to the hospitals and health facilities.</a:t>
            </a:r>
          </a:p>
          <a:p>
            <a:r>
              <a:rPr lang="en-IN" dirty="0"/>
              <a:t>Hospital records from states with high infant mortality </a:t>
            </a:r>
            <a:r>
              <a:rPr lang="en-IN" dirty="0" smtClean="0"/>
              <a:t>rates show </a:t>
            </a:r>
            <a:r>
              <a:rPr lang="en-IN" dirty="0"/>
              <a:t>that </a:t>
            </a:r>
            <a:r>
              <a:rPr lang="en-IN" dirty="0" smtClean="0"/>
              <a:t>up to </a:t>
            </a:r>
            <a:r>
              <a:rPr lang="en-IN" dirty="0">
                <a:solidFill>
                  <a:srgbClr val="FF0000"/>
                </a:solidFill>
              </a:rPr>
              <a:t>13%</a:t>
            </a:r>
            <a:r>
              <a:rPr lang="en-IN" dirty="0"/>
              <a:t> of inpatient deaths in paediatric </a:t>
            </a:r>
            <a:r>
              <a:rPr lang="en-IN" dirty="0" smtClean="0"/>
              <a:t>wards are </a:t>
            </a:r>
            <a:r>
              <a:rPr lang="en-IN" dirty="0"/>
              <a:t>due to ARI.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proportion of death due to ARI in </a:t>
            </a:r>
            <a:r>
              <a:rPr lang="en-IN" dirty="0" smtClean="0"/>
              <a:t>the community </a:t>
            </a:r>
            <a:r>
              <a:rPr lang="en-IN" dirty="0"/>
              <a:t>is much higher as many children die at home.</a:t>
            </a:r>
          </a:p>
          <a:p>
            <a:r>
              <a:rPr lang="en-IN" dirty="0"/>
              <a:t>The reason for high case fatality may be that children </a:t>
            </a:r>
            <a:r>
              <a:rPr lang="en-IN" dirty="0" smtClean="0"/>
              <a:t>are either </a:t>
            </a:r>
            <a:r>
              <a:rPr lang="en-IN" dirty="0"/>
              <a:t>not brought to the hospitals or brought too late.</a:t>
            </a:r>
          </a:p>
        </p:txBody>
      </p:sp>
    </p:spTree>
    <p:extLst>
      <p:ext uri="{BB962C8B-B14F-4D97-AF65-F5344CB8AC3E}">
        <p14:creationId xmlns:p14="http://schemas.microsoft.com/office/powerpoint/2010/main" xmlns="" val="127308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In India, during the year 2013, about </a:t>
            </a:r>
            <a:r>
              <a:rPr lang="en-IN" dirty="0">
                <a:solidFill>
                  <a:srgbClr val="FF0000"/>
                </a:solidFill>
              </a:rPr>
              <a:t>31.7 million </a:t>
            </a:r>
            <a:r>
              <a:rPr lang="en-IN" dirty="0" smtClean="0"/>
              <a:t>cases of </a:t>
            </a:r>
            <a:r>
              <a:rPr lang="en-IN" dirty="0"/>
              <a:t>ARI were reported. </a:t>
            </a:r>
            <a:endParaRPr lang="en-IN" dirty="0" smtClean="0"/>
          </a:p>
          <a:p>
            <a:r>
              <a:rPr lang="en-IN" dirty="0" smtClean="0"/>
              <a:t>During </a:t>
            </a:r>
            <a:r>
              <a:rPr lang="en-IN" dirty="0"/>
              <a:t>2013 about </a:t>
            </a:r>
            <a:r>
              <a:rPr lang="en-IN" dirty="0">
                <a:solidFill>
                  <a:srgbClr val="FF0000"/>
                </a:solidFill>
              </a:rPr>
              <a:t>3,278</a:t>
            </a:r>
            <a:r>
              <a:rPr lang="en-IN" dirty="0"/>
              <a:t> people </a:t>
            </a:r>
            <a:r>
              <a:rPr lang="en-IN" dirty="0" smtClean="0"/>
              <a:t>died of </a:t>
            </a:r>
            <a:r>
              <a:rPr lang="en-IN" dirty="0"/>
              <a:t>ARI and </a:t>
            </a:r>
            <a:r>
              <a:rPr lang="en-IN" dirty="0">
                <a:solidFill>
                  <a:srgbClr val="FF0000"/>
                </a:solidFill>
              </a:rPr>
              <a:t>2,597</a:t>
            </a:r>
            <a:r>
              <a:rPr lang="en-IN" dirty="0"/>
              <a:t> died of pneumonia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Pneumonia </a:t>
            </a:r>
            <a:r>
              <a:rPr lang="en-IN" dirty="0" smtClean="0"/>
              <a:t>was responsible </a:t>
            </a:r>
            <a:r>
              <a:rPr lang="en-IN" dirty="0"/>
              <a:t>for about </a:t>
            </a:r>
            <a:r>
              <a:rPr lang="en-IN" dirty="0">
                <a:solidFill>
                  <a:srgbClr val="FF0000"/>
                </a:solidFill>
              </a:rPr>
              <a:t>18 per cent </a:t>
            </a:r>
            <a:r>
              <a:rPr lang="en-IN" dirty="0"/>
              <a:t>of all 'under 5 year' </a:t>
            </a:r>
            <a:r>
              <a:rPr lang="en-IN" dirty="0" smtClean="0"/>
              <a:t>deaths in </a:t>
            </a:r>
            <a:r>
              <a:rPr lang="en-IN" dirty="0"/>
              <a:t>India</a:t>
            </a:r>
          </a:p>
        </p:txBody>
      </p:sp>
    </p:spTree>
    <p:extLst>
      <p:ext uri="{BB962C8B-B14F-4D97-AF65-F5344CB8AC3E}">
        <p14:creationId xmlns:p14="http://schemas.microsoft.com/office/powerpoint/2010/main" xmlns="" val="264284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acute respiratory infections- agent facto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025" y="-1"/>
            <a:ext cx="9181025" cy="6892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acute respiratory infections- agent facto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975</Words>
  <Application>Microsoft Office PowerPoint</Application>
  <PresentationFormat>On-screen Show (4:3)</PresentationFormat>
  <Paragraphs>126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ACUTE RESPIRATORY TRACT INFECTIONS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OTHER AGENTS</vt:lpstr>
      <vt:lpstr>Slide 12</vt:lpstr>
      <vt:lpstr>Slide 13</vt:lpstr>
      <vt:lpstr>Slide 14</vt:lpstr>
      <vt:lpstr>Slide 15</vt:lpstr>
      <vt:lpstr>Slide 16</vt:lpstr>
      <vt:lpstr>Slide 17</vt:lpstr>
      <vt:lpstr>Fast breathing is present when the respiratory rate is :</vt:lpstr>
      <vt:lpstr>CLASSIFICATION OF ILLNESS</vt:lpstr>
      <vt:lpstr>I. Very severe disease</vt:lpstr>
      <vt:lpstr>Slide 21</vt:lpstr>
      <vt:lpstr>B. Classifying illness of young infant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Dept. Of CM</cp:lastModifiedBy>
  <cp:revision>38</cp:revision>
  <dcterms:created xsi:type="dcterms:W3CDTF">2006-08-16T00:00:00Z</dcterms:created>
  <dcterms:modified xsi:type="dcterms:W3CDTF">2020-10-29T09:17:49Z</dcterms:modified>
</cp:coreProperties>
</file>